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02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303" r:id="rId29"/>
    <p:sldId id="282" r:id="rId30"/>
    <p:sldId id="283" r:id="rId31"/>
    <p:sldId id="284" r:id="rId32"/>
    <p:sldId id="285" r:id="rId33"/>
    <p:sldId id="286" r:id="rId34"/>
    <p:sldId id="287" r:id="rId35"/>
    <p:sldId id="304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01" autoAdjust="0"/>
  </p:normalViewPr>
  <p:slideViewPr>
    <p:cSldViewPr>
      <p:cViewPr varScale="1">
        <p:scale>
          <a:sx n="94" d="100"/>
          <a:sy n="94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B097C-A117-46D6-AA5D-CEE755390A79}" type="datetimeFigureOut">
              <a:rPr lang="fr-CA" smtClean="0"/>
              <a:t>2011-10-31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99722-04F5-45CE-A449-4036B50D8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361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Pour fonctionner, demande d’utiliser l’exécution continue.</a:t>
            </a:r>
          </a:p>
          <a:p>
            <a:endParaRPr lang="fr-CA" dirty="0" smtClean="0"/>
          </a:p>
          <a:p>
            <a:r>
              <a:rPr lang="fr-CA" dirty="0" smtClean="0"/>
              <a:t>Pour arrêter, on doit « stopper » le logiciel. Pas</a:t>
            </a:r>
            <a:r>
              <a:rPr lang="fr-CA" baseline="0" dirty="0" smtClean="0"/>
              <a:t> très élégant. (équivalent de mettre son ordi à off pour arrêter un logiciel)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940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Complété l’interface pour obtenir les 4 opérations</a:t>
            </a:r>
          </a:p>
          <a:p>
            <a:endParaRPr lang="fr-CA" dirty="0" smtClean="0"/>
          </a:p>
          <a:p>
            <a:r>
              <a:rPr lang="fr-CA" dirty="0" smtClean="0"/>
              <a:t>On peut ajouter des choix en sélectionnant le cadre des boutons et avec le bouton de droite, ajouter des boutons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61240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Notez que le code obtenu</a:t>
            </a:r>
            <a:r>
              <a:rPr lang="fr-CA" baseline="0" dirty="0" smtClean="0"/>
              <a:t> devient de plus en plus complexe. Si on ajoute d’autres opérations, ça deviendra illisible!!!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31773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La solution est d’utiliser la boîte de choix (</a:t>
            </a:r>
            <a:r>
              <a:rPr lang="fr-CA" dirty="0" err="1" smtClean="0"/>
              <a:t>Programming</a:t>
            </a:r>
            <a:r>
              <a:rPr lang="fr-CA" dirty="0" smtClean="0"/>
              <a:t> – Structure – Case structure)</a:t>
            </a:r>
          </a:p>
          <a:p>
            <a:endParaRPr lang="fr-CA" dirty="0" smtClean="0"/>
          </a:p>
          <a:p>
            <a:r>
              <a:rPr lang="fr-CA" dirty="0" smtClean="0"/>
              <a:t>Pour</a:t>
            </a:r>
            <a:r>
              <a:rPr lang="fr-CA" baseline="0" dirty="0" smtClean="0"/>
              <a:t> ajouter des choix, on sélectionne le cadre et avec le bouton de droite, </a:t>
            </a:r>
            <a:r>
              <a:rPr lang="fr-CA" baseline="0" dirty="0" err="1" smtClean="0"/>
              <a:t>Add</a:t>
            </a:r>
            <a:r>
              <a:rPr lang="fr-CA" baseline="0" dirty="0" smtClean="0"/>
              <a:t> </a:t>
            </a:r>
            <a:r>
              <a:rPr lang="fr-CA" baseline="0" dirty="0" err="1" smtClean="0"/>
              <a:t>after</a:t>
            </a:r>
            <a:r>
              <a:rPr lang="fr-CA" baseline="0" dirty="0" smtClean="0"/>
              <a:t> ou </a:t>
            </a:r>
            <a:r>
              <a:rPr lang="fr-CA" baseline="0" dirty="0" err="1" smtClean="0"/>
              <a:t>add</a:t>
            </a:r>
            <a:r>
              <a:rPr lang="fr-CA" baseline="0" dirty="0" smtClean="0"/>
              <a:t> </a:t>
            </a:r>
            <a:r>
              <a:rPr lang="fr-CA" baseline="0" dirty="0" err="1" smtClean="0"/>
              <a:t>before</a:t>
            </a:r>
            <a:r>
              <a:rPr lang="fr-CA" baseline="0" dirty="0" smtClean="0"/>
              <a:t>….</a:t>
            </a:r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7655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Les 4 possibilités. Noté la boîte « Default ». Ce</a:t>
            </a:r>
            <a:r>
              <a:rPr lang="fr-CA" baseline="0" dirty="0" smtClean="0"/>
              <a:t> choix est utilisé lorsque l’entrée ne correspond à aucune autre boîte. </a:t>
            </a:r>
          </a:p>
          <a:p>
            <a:r>
              <a:rPr lang="fr-CA" baseline="0" dirty="0" smtClean="0"/>
              <a:t>De plus on peut avoir plusieurs choix pour une boîte (« Somme » et Default) en les séparant par des </a:t>
            </a:r>
            <a:r>
              <a:rPr lang="fr-CA" baseline="0" dirty="0" err="1" smtClean="0"/>
              <a:t>vigules</a:t>
            </a:r>
            <a:r>
              <a:rPr lang="fr-CA" baseline="0" dirty="0" smtClean="0"/>
              <a:t>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0342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Tenter de réaliser ce jeux.</a:t>
            </a:r>
          </a:p>
          <a:p>
            <a:r>
              <a:rPr lang="fr-CA" dirty="0" smtClean="0"/>
              <a:t>Le logiciel s’arrête lorsque le joueur a passé sur la bonne réponse.</a:t>
            </a:r>
          </a:p>
          <a:p>
            <a:r>
              <a:rPr lang="fr-CA" dirty="0" smtClean="0"/>
              <a:t>Le </a:t>
            </a:r>
            <a:r>
              <a:rPr lang="fr-CA" dirty="0" err="1" smtClean="0"/>
              <a:t>Knob</a:t>
            </a:r>
            <a:r>
              <a:rPr lang="fr-CA" baseline="0" dirty="0" smtClean="0"/>
              <a:t> doit être en nombre entier pour fonctionner (Bouton de droite, </a:t>
            </a:r>
            <a:r>
              <a:rPr lang="fr-CA" baseline="0" dirty="0" err="1" smtClean="0"/>
              <a:t>Properties</a:t>
            </a:r>
            <a:r>
              <a:rPr lang="fr-CA" baseline="0" dirty="0" smtClean="0"/>
              <a:t> – Data type – I16 (ou autre)), </a:t>
            </a:r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Pour les nombres aléatoire, il y a un générateur aléatoire dans </a:t>
            </a:r>
            <a:r>
              <a:rPr lang="fr-CA" dirty="0" err="1" smtClean="0"/>
              <a:t>Programming</a:t>
            </a:r>
            <a:r>
              <a:rPr lang="fr-CA" dirty="0" smtClean="0"/>
              <a:t> – </a:t>
            </a:r>
            <a:r>
              <a:rPr lang="fr-CA" dirty="0" err="1" smtClean="0"/>
              <a:t>Numeric</a:t>
            </a:r>
            <a:r>
              <a:rPr lang="fr-CA" dirty="0" smtClean="0"/>
              <a:t> – </a:t>
            </a:r>
            <a:r>
              <a:rPr lang="fr-CA" dirty="0" err="1" smtClean="0"/>
              <a:t>Random</a:t>
            </a:r>
            <a:r>
              <a:rPr lang="fr-CA" dirty="0" smtClean="0"/>
              <a:t> </a:t>
            </a:r>
            <a:r>
              <a:rPr lang="fr-CA" dirty="0" err="1" smtClean="0"/>
              <a:t>number</a:t>
            </a:r>
            <a:endParaRPr lang="fr-CA" dirty="0" smtClean="0"/>
          </a:p>
          <a:p>
            <a:r>
              <a:rPr lang="fr-CA" dirty="0" smtClean="0"/>
              <a:t>Attention à l’échelle de ce générateur!</a:t>
            </a:r>
          </a:p>
          <a:p>
            <a:endParaRPr lang="fr-CA" dirty="0" smtClean="0"/>
          </a:p>
          <a:p>
            <a:r>
              <a:rPr lang="fr-CA" dirty="0" smtClean="0"/>
              <a:t>Outil pour le déverminage : la trace – Cliquer l’ampoule</a:t>
            </a:r>
            <a:r>
              <a:rPr lang="fr-CA" baseline="0" dirty="0" smtClean="0"/>
              <a:t> dans la fenêtre de code avant d’exécuter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29923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Il y avait 2 difficultés:</a:t>
            </a:r>
          </a:p>
          <a:p>
            <a:endParaRPr lang="fr-CA" dirty="0" smtClean="0"/>
          </a:p>
          <a:p>
            <a:r>
              <a:rPr lang="fr-CA" dirty="0" smtClean="0"/>
              <a:t>La</a:t>
            </a:r>
            <a:r>
              <a:rPr lang="fr-CA" baseline="0" dirty="0" smtClean="0"/>
              <a:t> première, le nombre caché doit être généré une seule fois</a:t>
            </a:r>
          </a:p>
          <a:p>
            <a:r>
              <a:rPr lang="fr-CA" baseline="0" dirty="0" smtClean="0"/>
              <a:t>La deuxième, il faut un nombre entier entre 0 et 20 (le maximum sur le </a:t>
            </a:r>
            <a:r>
              <a:rPr lang="fr-CA" baseline="0" dirty="0" err="1" smtClean="0"/>
              <a:t>knob</a:t>
            </a:r>
            <a:r>
              <a:rPr lang="fr-CA" baseline="0" dirty="0" smtClean="0"/>
              <a:t>)</a:t>
            </a:r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3157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jeux précédent est facile. </a:t>
            </a:r>
          </a:p>
          <a:p>
            <a:r>
              <a:rPr lang="fr-CA" dirty="0" smtClean="0"/>
              <a:t>Le joueur tourne la roulette jusqu’à ce qu’il passe</a:t>
            </a:r>
            <a:r>
              <a:rPr lang="fr-CA" baseline="0" dirty="0" smtClean="0"/>
              <a:t> sur la bonne valeur…</a:t>
            </a:r>
          </a:p>
          <a:p>
            <a:endParaRPr lang="fr-CA" dirty="0" smtClean="0"/>
          </a:p>
          <a:p>
            <a:r>
              <a:rPr lang="fr-CA" dirty="0" smtClean="0"/>
              <a:t>Ici on vérifie la</a:t>
            </a:r>
            <a:r>
              <a:rPr lang="fr-CA" baseline="0" dirty="0" smtClean="0"/>
              <a:t> réponse seulement lorsque le joueur pousse le bouton « Test »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54398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La boîte</a:t>
            </a:r>
            <a:r>
              <a:rPr lang="fr-CA" baseline="0" dirty="0" smtClean="0"/>
              <a:t> de sélection modifie le comportement selon l’état du bouton:</a:t>
            </a:r>
          </a:p>
          <a:p>
            <a:pPr marL="171450" indent="-171450">
              <a:buFontTx/>
              <a:buChar char="-"/>
            </a:pPr>
            <a:r>
              <a:rPr lang="fr-CA" baseline="0" dirty="0" smtClean="0"/>
              <a:t>S’il n’est pas activé on ne fait rien</a:t>
            </a:r>
          </a:p>
          <a:p>
            <a:pPr marL="171450" indent="-171450">
              <a:buFontTx/>
              <a:buChar char="-"/>
            </a:pPr>
            <a:r>
              <a:rPr lang="fr-CA" baseline="0" dirty="0" smtClean="0"/>
              <a:t>S’il est activé, on calcul la réponse</a:t>
            </a:r>
          </a:p>
          <a:p>
            <a:pPr marL="171450" indent="-171450">
              <a:buFontTx/>
              <a:buChar char="-"/>
            </a:pPr>
            <a:endParaRPr lang="fr-CA" baseline="0" dirty="0" smtClean="0"/>
          </a:p>
          <a:p>
            <a:pPr marL="0" indent="0">
              <a:buFontTx/>
              <a:buNone/>
            </a:pPr>
            <a:r>
              <a:rPr lang="fr-CA" baseline="0" dirty="0" smtClean="0"/>
              <a:t>Notez que l’on doit fournir des valeurs pour les cases en entrée dans d’autres objets (le faux pour ne pas arrêter le jeux)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544678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On ajoute</a:t>
            </a:r>
            <a:r>
              <a:rPr lang="fr-CA" baseline="0" dirty="0" smtClean="0"/>
              <a:t> un autre niveau de difficulté : On laisse 5 essais à notre joueur 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9285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Utilisation des variables:</a:t>
            </a:r>
          </a:p>
          <a:p>
            <a:endParaRPr lang="fr-CA" dirty="0" smtClean="0"/>
          </a:p>
          <a:p>
            <a:r>
              <a:rPr lang="fr-CA" dirty="0" smtClean="0"/>
              <a:t>Le nombre d’essais est un indicateur. Il est en général conçu</a:t>
            </a:r>
            <a:r>
              <a:rPr lang="fr-CA" baseline="0" dirty="0" smtClean="0"/>
              <a:t> pour recevoir des valeurs. Nous devons aussi écrire lorsque le joueur pèse sur « test »</a:t>
            </a:r>
          </a:p>
          <a:p>
            <a:endParaRPr lang="fr-CA" baseline="0" dirty="0" smtClean="0"/>
          </a:p>
          <a:p>
            <a:r>
              <a:rPr lang="fr-CA" baseline="0" dirty="0" smtClean="0"/>
              <a:t>Il faut donc créer une variable qui permet la lecture de la valeur (bouton de droite </a:t>
            </a:r>
            <a:r>
              <a:rPr lang="fr-CA" baseline="0" dirty="0" err="1" smtClean="0"/>
              <a:t>Create</a:t>
            </a:r>
            <a:r>
              <a:rPr lang="fr-CA" baseline="0" dirty="0" smtClean="0"/>
              <a:t> local variable).</a:t>
            </a:r>
          </a:p>
          <a:p>
            <a:r>
              <a:rPr lang="fr-CA" baseline="0" dirty="0" smtClean="0"/>
              <a:t>On peut aussi créer des variables pour écrire sur un indicateur. Dans ce cas-ci, on peut initialiser le nombre à 5 en commençant le jeux.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5078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L’exécution se poursuit jusqu’à</a:t>
            </a:r>
            <a:r>
              <a:rPr lang="fr-CA" baseline="0" dirty="0" smtClean="0"/>
              <a:t> ce que l’on pousse le bouton stop</a:t>
            </a:r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1800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jeux a un « bug »</a:t>
            </a:r>
          </a:p>
          <a:p>
            <a:endParaRPr lang="fr-CA" dirty="0" smtClean="0"/>
          </a:p>
          <a:p>
            <a:r>
              <a:rPr lang="fr-CA" dirty="0" smtClean="0"/>
              <a:t>Si le joueur</a:t>
            </a:r>
            <a:r>
              <a:rPr lang="fr-CA" baseline="0" dirty="0" smtClean="0"/>
              <a:t> recommence une partie après avoir gagné ou non, les indicateurs restent à la position précédente.</a:t>
            </a:r>
          </a:p>
          <a:p>
            <a:endParaRPr lang="fr-CA" baseline="0" dirty="0" smtClean="0"/>
          </a:p>
          <a:p>
            <a:r>
              <a:rPr lang="fr-CA" baseline="0" dirty="0" smtClean="0"/>
              <a:t>La lumière « Bonne réponse » reste verte jusqu’à ce que le joueur teste une réponse…</a:t>
            </a:r>
          </a:p>
          <a:p>
            <a:endParaRPr lang="fr-CA" baseline="0" dirty="0" smtClean="0"/>
          </a:p>
          <a:p>
            <a:r>
              <a:rPr lang="fr-CA" baseline="0" dirty="0" smtClean="0"/>
              <a:t>Il faut initialiser les indicateurs en commençant… comment 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47306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84486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gagnant</a:t>
            </a:r>
            <a:r>
              <a:rPr lang="fr-CA" baseline="0" dirty="0" smtClean="0"/>
              <a:t> aimerait mieux que la lumière « </a:t>
            </a:r>
            <a:r>
              <a:rPr lang="fr-CA" baseline="0" dirty="0" err="1" smtClean="0"/>
              <a:t>clignotte</a:t>
            </a:r>
            <a:r>
              <a:rPr lang="fr-CA" baseline="0" dirty="0" smtClean="0"/>
              <a:t> » 3 fois lorsqu’il gagne… </a:t>
            </a:r>
          </a:p>
          <a:p>
            <a:r>
              <a:rPr lang="fr-CA" baseline="0" dirty="0" smtClean="0"/>
              <a:t>Comment faire 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9285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539866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Cette exercice montre</a:t>
            </a:r>
            <a:r>
              <a:rPr lang="fr-CA" baseline="0" dirty="0" smtClean="0"/>
              <a:t> comment utiliser des appareils (clavier, souries, joystick, moteurs, </a:t>
            </a:r>
            <a:r>
              <a:rPr lang="fr-CA" baseline="0" dirty="0" err="1" smtClean="0"/>
              <a:t>etc</a:t>
            </a:r>
            <a:r>
              <a:rPr lang="fr-CA" baseline="0" dirty="0" smtClean="0"/>
              <a:t>)</a:t>
            </a:r>
          </a:p>
          <a:p>
            <a:r>
              <a:rPr lang="fr-CA" baseline="0" dirty="0" err="1" smtClean="0"/>
              <a:t>Premièment</a:t>
            </a:r>
            <a:r>
              <a:rPr lang="fr-CA" baseline="0" dirty="0" smtClean="0"/>
              <a:t> : lecture du clavier</a:t>
            </a:r>
          </a:p>
          <a:p>
            <a:endParaRPr lang="fr-CA" baseline="0" dirty="0" smtClean="0"/>
          </a:p>
          <a:p>
            <a:r>
              <a:rPr lang="fr-CA" baseline="0" dirty="0" smtClean="0"/>
              <a:t>La fenêtre est créée par la partie programmation !!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736325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Pour utiliser un périphérique,</a:t>
            </a:r>
            <a:r>
              <a:rPr lang="fr-CA" baseline="0" dirty="0" smtClean="0"/>
              <a:t> il faut :</a:t>
            </a:r>
          </a:p>
          <a:p>
            <a:r>
              <a:rPr lang="fr-CA" baseline="0" dirty="0" smtClean="0"/>
              <a:t>1- l’initialiser (vérifier sa disponibilité, sa location et les mécanismes d’accès)</a:t>
            </a:r>
          </a:p>
          <a:p>
            <a:r>
              <a:rPr lang="fr-CA" baseline="0" dirty="0" smtClean="0"/>
              <a:t>2- l’utiliser (faire les opérations)</a:t>
            </a:r>
          </a:p>
          <a:p>
            <a:r>
              <a:rPr lang="fr-CA" baseline="0" dirty="0" smtClean="0"/>
              <a:t>3- le disposer (le libérer pour en permettre l’utilisation par d’autres applications. Aussi le désactiver … exemple couper l’alimentation d’un moteur)</a:t>
            </a:r>
          </a:p>
          <a:p>
            <a:endParaRPr lang="fr-CA" baseline="0" dirty="0" smtClean="0"/>
          </a:p>
          <a:p>
            <a:r>
              <a:rPr lang="fr-CA" baseline="0" dirty="0" smtClean="0"/>
              <a:t>Dans le cas du clavier, créer un indicateur avec bouton de droite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489241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L’objectif est de compter le nombre de fois que l’utilisateur pousse le</a:t>
            </a:r>
            <a:r>
              <a:rPr lang="fr-CA" baseline="0" dirty="0" smtClean="0"/>
              <a:t> la flèche vers le haut (« UP »)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78522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Les données du clavier</a:t>
            </a:r>
            <a:r>
              <a:rPr lang="fr-CA" baseline="0" dirty="0" smtClean="0"/>
              <a:t> sont transmises sous forme de vecteur (plusieurs valeurs) pour permettre de saisir plus d’une clef</a:t>
            </a:r>
          </a:p>
          <a:p>
            <a:endParaRPr lang="fr-CA" baseline="0" dirty="0" smtClean="0"/>
          </a:p>
          <a:p>
            <a:r>
              <a:rPr lang="fr-CA" baseline="0" dirty="0" smtClean="0"/>
              <a:t>Nous allons </a:t>
            </a:r>
            <a:r>
              <a:rPr lang="fr-CA" baseline="0" dirty="0" err="1" smtClean="0"/>
              <a:t>utliser</a:t>
            </a:r>
            <a:r>
              <a:rPr lang="fr-CA" baseline="0" dirty="0" smtClean="0"/>
              <a:t> la position 0 (première valeur) pour déterminer la fin. La boîte utilisé permet de séparer un vecteur en élément.</a:t>
            </a:r>
          </a:p>
          <a:p>
            <a:endParaRPr lang="fr-CA" baseline="0" dirty="0" smtClean="0"/>
          </a:p>
          <a:p>
            <a:r>
              <a:rPr lang="fr-CA" baseline="0" dirty="0" smtClean="0"/>
              <a:t>Le compteur utilise une variable qui permet de lire un indicateur. On ajoute 1 si = à UP on ne fait rien sinon.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136575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Il faut toujours donner une valeur lorsque la boîte est relié à un</a:t>
            </a:r>
            <a:r>
              <a:rPr lang="fr-CA" baseline="0" dirty="0" smtClean="0"/>
              <a:t> indicateur… (ligne bleu)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36948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Est-ce possible de faire compter 1,2,3,4,5….. </a:t>
            </a:r>
          </a:p>
          <a:p>
            <a:r>
              <a:rPr lang="fr-CA" dirty="0" smtClean="0"/>
              <a:t>Que se passe-t-il si on tient le bouton?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7852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Développer votre interface avec des indicateur et des contrôles.</a:t>
            </a:r>
            <a:r>
              <a:rPr lang="fr-CA" baseline="0" dirty="0" smtClean="0"/>
              <a:t> Créer des liens entre les objets pour les </a:t>
            </a:r>
            <a:r>
              <a:rPr lang="fr-CA" baseline="0" dirty="0" err="1" smtClean="0"/>
              <a:t>annimer</a:t>
            </a:r>
            <a:r>
              <a:rPr lang="fr-CA" baseline="0" dirty="0" smtClean="0"/>
              <a:t>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9280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Solution, attendre que l’utilisateur</a:t>
            </a:r>
            <a:r>
              <a:rPr lang="fr-CA" baseline="0" dirty="0" smtClean="0"/>
              <a:t> relâche le bouton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16887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Où est la position (0,0)?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39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6386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Dessiner 50 cercles en changeant la position…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40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90012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dessin</a:t>
            </a:r>
            <a:r>
              <a:rPr lang="fr-CA" baseline="0" dirty="0" smtClean="0"/>
              <a:t> s’effectue à partir des 4 flèches du </a:t>
            </a:r>
            <a:r>
              <a:rPr lang="fr-CA" baseline="0" dirty="0" err="1" smtClean="0"/>
              <a:t>calvier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43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9238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Que ce passe t’il si on place l’objet</a:t>
            </a:r>
            <a:r>
              <a:rPr lang="fr-CA" baseline="0" dirty="0" smtClean="0"/>
              <a:t> à l’extérieur de la boucle?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12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Comment faire pour que la jauge 2 affiche le bon résultat si on modifie l’échelle 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50877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Première étape,</a:t>
            </a:r>
            <a:r>
              <a:rPr lang="fr-CA" baseline="0" dirty="0" smtClean="0"/>
              <a:t> inscrire la somme des curseurs dans la case réponse</a:t>
            </a:r>
          </a:p>
          <a:p>
            <a:r>
              <a:rPr lang="fr-CA" baseline="0" dirty="0" smtClean="0"/>
              <a:t>Deuxième étape, ajouter un bouton permettant de choisir entre la somme ou la différence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1130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? Permet de faire un choix entre deux états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7560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L’utilisation</a:t>
            </a:r>
            <a:r>
              <a:rPr lang="fr-CA" baseline="0" dirty="0" smtClean="0"/>
              <a:t> de boutons groupés permet plus de clarté dans la fenêtre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26852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Ici il faut utiliser des constantes pour comparer avec les</a:t>
            </a:r>
            <a:r>
              <a:rPr lang="fr-CA" baseline="0" dirty="0" smtClean="0"/>
              <a:t> boutons pour savoir lequel est à ON.</a:t>
            </a:r>
          </a:p>
          <a:p>
            <a:endParaRPr lang="fr-CA" baseline="0" dirty="0" smtClean="0"/>
          </a:p>
          <a:p>
            <a:r>
              <a:rPr lang="fr-CA" baseline="0" dirty="0" smtClean="0"/>
              <a:t>Il faut créer le lien avec le « = » avant de créer la constante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baseline="0" dirty="0" smtClean="0"/>
              <a:t>Notez que le titre des boutons permet de les identifier dans le code comme un choix</a:t>
            </a:r>
            <a:endParaRPr lang="fr-CA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99722-04F5-45CE-A449-4036B50D8B99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49957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4E514A5-A3C1-44B8-8605-A6871426B2D1}" type="slidenum">
              <a:rPr lang="fr-CA" smtClean="0"/>
              <a:t>‹N°›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Équipe 2626</a:t>
            </a:r>
          </a:p>
          <a:p>
            <a:r>
              <a:rPr lang="fr-CA" dirty="0" smtClean="0"/>
              <a:t>Octobre </a:t>
            </a:r>
            <a:r>
              <a:rPr lang="fr-CA" dirty="0" smtClean="0"/>
              <a:t>2011</a:t>
            </a:r>
          </a:p>
          <a:p>
            <a:endParaRPr lang="fr-CA" dirty="0"/>
          </a:p>
          <a:p>
            <a:pPr algn="r"/>
            <a:r>
              <a:rPr lang="fr-CA" dirty="0" smtClean="0"/>
              <a:t>Jean Lavoie </a:t>
            </a:r>
            <a:r>
              <a:rPr lang="fr-CA" dirty="0" err="1" smtClean="0"/>
              <a:t>ing</a:t>
            </a:r>
            <a:r>
              <a:rPr lang="fr-CA" dirty="0" smtClean="0"/>
              <a:t>. </a:t>
            </a:r>
            <a:r>
              <a:rPr lang="fr-CA" dirty="0" err="1" smtClean="0"/>
              <a:t>M.Sc.A</a:t>
            </a:r>
            <a:r>
              <a:rPr lang="fr-CA" dirty="0" smtClean="0"/>
              <a:t>.</a:t>
            </a:r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Exercices </a:t>
            </a:r>
            <a:r>
              <a:rPr lang="fr-CA" dirty="0" err="1" smtClean="0"/>
              <a:t>Labview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6093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4:</a:t>
            </a:r>
            <a:br>
              <a:rPr lang="fr-CA" dirty="0" smtClean="0"/>
            </a:br>
            <a:r>
              <a:rPr lang="fr-CA" dirty="0" smtClean="0"/>
              <a:t>Calculatrice élémentaire – V1</a:t>
            </a:r>
            <a:endParaRPr lang="fr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t="18161" r="6274" b="5058"/>
          <a:stretch/>
        </p:blipFill>
        <p:spPr bwMode="auto">
          <a:xfrm>
            <a:off x="1300481" y="2021840"/>
            <a:ext cx="6207760" cy="339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82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V1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" y="1524000"/>
            <a:ext cx="7353300" cy="486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106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V1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79" t="6887" r="3697" b="44077"/>
          <a:stretch/>
        </p:blipFill>
        <p:spPr bwMode="auto">
          <a:xfrm>
            <a:off x="2362200" y="1371600"/>
            <a:ext cx="5232400" cy="472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58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</a:t>
            </a:r>
            <a:r>
              <a:rPr lang="fr-CA" dirty="0" smtClean="0"/>
              <a:t>V2</a:t>
            </a:r>
            <a:endParaRPr lang="fr-C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t="-982"/>
          <a:stretch/>
        </p:blipFill>
        <p:spPr bwMode="auto">
          <a:xfrm>
            <a:off x="152400" y="1602740"/>
            <a:ext cx="5302313" cy="342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5"/>
          <a:stretch/>
        </p:blipFill>
        <p:spPr bwMode="auto">
          <a:xfrm>
            <a:off x="5372100" y="1602740"/>
            <a:ext cx="3303992" cy="426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7315200" y="2834640"/>
            <a:ext cx="914400" cy="914400"/>
          </a:xfrm>
          <a:prstGeom prst="ellipse">
            <a:avLst/>
          </a:prstGeom>
          <a:solidFill>
            <a:srgbClr val="FF0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3505200" y="3352800"/>
            <a:ext cx="3810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97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V2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r="124" b="46615"/>
          <a:stretch/>
        </p:blipFill>
        <p:spPr bwMode="auto">
          <a:xfrm>
            <a:off x="228600" y="2286000"/>
            <a:ext cx="8511434" cy="324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74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</a:t>
            </a:r>
            <a:r>
              <a:rPr lang="fr-CA" dirty="0" smtClean="0"/>
              <a:t>V3</a:t>
            </a:r>
            <a:endParaRPr lang="fr-C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0770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653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V3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97000"/>
            <a:ext cx="7777163" cy="507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26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</a:t>
            </a:r>
            <a:r>
              <a:rPr lang="fr-CA" dirty="0" smtClean="0"/>
              <a:t>V4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524000"/>
            <a:ext cx="859155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1814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4:</a:t>
            </a:r>
            <a:br>
              <a:rPr lang="fr-CA" dirty="0"/>
            </a:br>
            <a:r>
              <a:rPr lang="fr-CA" dirty="0"/>
              <a:t>Calculatrice élémentaire – V4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37338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34956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383" y="3662409"/>
            <a:ext cx="387667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4" t="37648" r="22928" b="24709"/>
          <a:stretch/>
        </p:blipFill>
        <p:spPr bwMode="auto">
          <a:xfrm>
            <a:off x="762000" y="3728251"/>
            <a:ext cx="3622090" cy="184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354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Défi #1 – Partie 1:</a:t>
            </a:r>
            <a:br>
              <a:rPr lang="fr-CA" dirty="0" smtClean="0"/>
            </a:br>
            <a:r>
              <a:rPr lang="fr-CA" dirty="0" smtClean="0"/>
              <a:t>Le jeux du plus petit – plus grand</a:t>
            </a:r>
            <a:endParaRPr lang="fr-C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41"/>
          <a:stretch/>
        </p:blipFill>
        <p:spPr bwMode="auto">
          <a:xfrm>
            <a:off x="914400" y="1676400"/>
            <a:ext cx="6924675" cy="395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45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Premier exercice:</a:t>
            </a:r>
            <a:br>
              <a:rPr lang="fr-CA" dirty="0" smtClean="0"/>
            </a:br>
            <a:r>
              <a:rPr lang="fr-CA" dirty="0" smtClean="0"/>
              <a:t>Allumer une lumière</a:t>
            </a:r>
            <a:endParaRPr lang="fr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773" y="2209800"/>
            <a:ext cx="59150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0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1:</a:t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504950"/>
            <a:ext cx="7572375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86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2: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18" y="1524000"/>
            <a:ext cx="785812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793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2: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676400"/>
            <a:ext cx="80867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338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2: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2376488"/>
            <a:ext cx="34480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185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3: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848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50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3: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4"/>
          <a:stretch/>
        </p:blipFill>
        <p:spPr bwMode="auto">
          <a:xfrm>
            <a:off x="245426" y="1905000"/>
            <a:ext cx="8582025" cy="381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87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3: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6"/>
          <a:stretch/>
        </p:blipFill>
        <p:spPr bwMode="auto">
          <a:xfrm>
            <a:off x="380999" y="1828800"/>
            <a:ext cx="8334375" cy="410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40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3: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2162175"/>
            <a:ext cx="3990975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5344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4: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848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llipse 2"/>
          <p:cNvSpPr/>
          <p:nvPr/>
        </p:nvSpPr>
        <p:spPr>
          <a:xfrm>
            <a:off x="6858000" y="3352800"/>
            <a:ext cx="1143000" cy="1143000"/>
          </a:xfrm>
          <a:prstGeom prst="ellipse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650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#1 – Partie </a:t>
            </a:r>
            <a:r>
              <a:rPr lang="fr-CA" dirty="0" smtClean="0"/>
              <a:t>4:</a:t>
            </a:r>
            <a:r>
              <a:rPr lang="fr-CA" dirty="0"/>
              <a:t/>
            </a:r>
            <a:br>
              <a:rPr lang="fr-CA" dirty="0"/>
            </a:br>
            <a:r>
              <a:rPr lang="fr-CA" dirty="0"/>
              <a:t>Le jeux du plus petit – plus grand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6" b="22740"/>
          <a:stretch/>
        </p:blipFill>
        <p:spPr bwMode="auto">
          <a:xfrm>
            <a:off x="-31173" y="2362200"/>
            <a:ext cx="9175173" cy="365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69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Premier exercice:</a:t>
            </a:r>
            <a:br>
              <a:rPr lang="fr-CA" dirty="0"/>
            </a:br>
            <a:r>
              <a:rPr lang="fr-CA" dirty="0"/>
              <a:t>Allumer une lumière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1966913"/>
            <a:ext cx="612457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2286000" y="2371090"/>
            <a:ext cx="304800" cy="381000"/>
          </a:xfrm>
          <a:prstGeom prst="ellipse">
            <a:avLst/>
          </a:prstGeom>
          <a:gradFill>
            <a:gsLst>
              <a:gs pos="0">
                <a:schemeClr val="accent2">
                  <a:shade val="85000"/>
                  <a:alpha val="20000"/>
                </a:schemeClr>
              </a:gs>
              <a:gs pos="100000">
                <a:schemeClr val="accent2">
                  <a:tint val="90000"/>
                  <a:alpha val="100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Flèche droite 4"/>
          <p:cNvSpPr/>
          <p:nvPr/>
        </p:nvSpPr>
        <p:spPr>
          <a:xfrm>
            <a:off x="990600" y="2209800"/>
            <a:ext cx="1143000" cy="952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000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5:</a:t>
            </a:r>
            <a:br>
              <a:rPr lang="fr-CA" dirty="0" smtClean="0"/>
            </a:br>
            <a:r>
              <a:rPr lang="fr-CA" dirty="0" smtClean="0"/>
              <a:t>Utilisation des périphériques</a:t>
            </a:r>
            <a:endParaRPr lang="fr-CA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2090738"/>
            <a:ext cx="31527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3305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5:</a:t>
            </a:r>
            <a:br>
              <a:rPr lang="fr-CA" dirty="0"/>
            </a:br>
            <a:r>
              <a:rPr lang="fr-CA" dirty="0"/>
              <a:t>Utilisation des périphériques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37235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46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6:</a:t>
            </a:r>
            <a:br>
              <a:rPr lang="fr-CA" dirty="0" smtClean="0"/>
            </a:br>
            <a:r>
              <a:rPr lang="fr-CA" dirty="0" smtClean="0"/>
              <a:t>Les signaux combinés</a:t>
            </a:r>
            <a:endParaRPr lang="fr-CA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95488"/>
            <a:ext cx="411480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708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6:</a:t>
            </a:r>
            <a:br>
              <a:rPr lang="fr-CA" dirty="0"/>
            </a:br>
            <a:r>
              <a:rPr lang="fr-CA" dirty="0"/>
              <a:t>Les signaux combinés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47"/>
          <a:stretch/>
        </p:blipFill>
        <p:spPr bwMode="auto">
          <a:xfrm>
            <a:off x="747713" y="1584960"/>
            <a:ext cx="7648575" cy="459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186680" y="1752600"/>
            <a:ext cx="1905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Affiche la clef choisi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6" name="Connecteur droit avec flèche 5"/>
          <p:cNvCxnSpPr>
            <a:stCxn id="4" idx="1"/>
          </p:cNvCxnSpPr>
          <p:nvPr/>
        </p:nvCxnSpPr>
        <p:spPr>
          <a:xfrm flipH="1">
            <a:off x="4495800" y="1937266"/>
            <a:ext cx="690880" cy="9583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428432" y="1752600"/>
            <a:ext cx="2254567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Affiche toutes les  clefs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819400" y="2121932"/>
            <a:ext cx="229553" cy="621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28432" y="5032455"/>
            <a:ext cx="190500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Sélectionne la première position dans le tableau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2133600" y="4495801"/>
            <a:ext cx="422115" cy="3606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495800" y="5252477"/>
            <a:ext cx="137160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Indicateur et compteur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8" name="Connecteur droit avec flèche 17"/>
          <p:cNvCxnSpPr>
            <a:stCxn id="17" idx="1"/>
          </p:cNvCxnSpPr>
          <p:nvPr/>
        </p:nvCxnSpPr>
        <p:spPr>
          <a:xfrm flipH="1" flipV="1">
            <a:off x="4229100" y="5334001"/>
            <a:ext cx="266700" cy="2416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5715000" y="4343400"/>
            <a:ext cx="762000" cy="11114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015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6:</a:t>
            </a:r>
            <a:br>
              <a:rPr lang="fr-CA" dirty="0"/>
            </a:br>
            <a:r>
              <a:rPr lang="fr-CA" dirty="0"/>
              <a:t>Les signaux combinés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2657474"/>
            <a:ext cx="2871788" cy="248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653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7:</a:t>
            </a:r>
            <a:br>
              <a:rPr lang="fr-CA" dirty="0" smtClean="0"/>
            </a:br>
            <a:r>
              <a:rPr lang="fr-CA" dirty="0" smtClean="0"/>
              <a:t>Ralentir les boucles</a:t>
            </a:r>
            <a:endParaRPr lang="fr-CA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95488"/>
            <a:ext cx="411480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426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7:</a:t>
            </a:r>
            <a:br>
              <a:rPr lang="fr-CA" dirty="0"/>
            </a:br>
            <a:r>
              <a:rPr lang="fr-CA" dirty="0"/>
              <a:t>Ralentir les boucles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" t="22476" r="-115" b="2387"/>
          <a:stretch/>
        </p:blipFill>
        <p:spPr bwMode="auto">
          <a:xfrm>
            <a:off x="293370" y="1590040"/>
            <a:ext cx="8820150" cy="511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85800" y="5217467"/>
            <a:ext cx="190500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On attend que le bouton change d’état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2590800" y="5562600"/>
            <a:ext cx="2112645" cy="1165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202680" y="4138454"/>
            <a:ext cx="256032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Le signal sera transmis seulement après un changement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5791200" y="4343400"/>
            <a:ext cx="381000" cy="256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660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7:</a:t>
            </a:r>
            <a:br>
              <a:rPr lang="fr-CA" dirty="0"/>
            </a:br>
            <a:r>
              <a:rPr lang="fr-CA" dirty="0"/>
              <a:t>Ralentir les boucles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2428875"/>
            <a:ext cx="30861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0466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</a:t>
            </a:r>
            <a:r>
              <a:rPr lang="fr-CA" dirty="0" smtClean="0"/>
              <a:t>8:</a:t>
            </a: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>Dessiner</a:t>
            </a:r>
            <a:endParaRPr lang="fr-CA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9"/>
          <a:stretch/>
        </p:blipFill>
        <p:spPr bwMode="auto">
          <a:xfrm>
            <a:off x="1219200" y="1558655"/>
            <a:ext cx="6629400" cy="45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48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8:</a:t>
            </a:r>
            <a:br>
              <a:rPr lang="fr-CA" dirty="0"/>
            </a:br>
            <a:r>
              <a:rPr lang="fr-CA" dirty="0"/>
              <a:t>Dessiner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1" t="28829"/>
          <a:stretch/>
        </p:blipFill>
        <p:spPr bwMode="auto">
          <a:xfrm>
            <a:off x="1752600" y="1762760"/>
            <a:ext cx="5495924" cy="427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28600" y="3438617"/>
            <a:ext cx="1905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Position du centre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209800" y="3623283"/>
            <a:ext cx="762000" cy="2187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19200" y="2438400"/>
            <a:ext cx="9906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Rayon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286000" y="2623066"/>
            <a:ext cx="762000" cy="2187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62000" y="4572000"/>
            <a:ext cx="190500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Les deux coins du rectangle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2743200" y="4419600"/>
            <a:ext cx="1066800" cy="337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781800" y="3000450"/>
            <a:ext cx="1905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Dessine les objets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172200" y="3016584"/>
            <a:ext cx="609600" cy="1685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>
            <a:off x="4211782" y="2209800"/>
            <a:ext cx="131618" cy="8910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411682" y="1591994"/>
            <a:ext cx="230331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Ceci permet d’ajouter sur le même dessin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4648200" y="2362200"/>
            <a:ext cx="668482" cy="822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39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448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Exécution en boucle</a:t>
            </a:r>
            <a:endParaRPr lang="fr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1947863"/>
            <a:ext cx="621982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lipse 4"/>
          <p:cNvSpPr/>
          <p:nvPr/>
        </p:nvSpPr>
        <p:spPr>
          <a:xfrm>
            <a:off x="1905000" y="2371090"/>
            <a:ext cx="381000" cy="381000"/>
          </a:xfrm>
          <a:prstGeom prst="ellipse">
            <a:avLst/>
          </a:prstGeom>
          <a:gradFill>
            <a:gsLst>
              <a:gs pos="0">
                <a:schemeClr val="accent2">
                  <a:shade val="85000"/>
                  <a:alpha val="20000"/>
                </a:schemeClr>
              </a:gs>
              <a:gs pos="100000">
                <a:schemeClr val="accent2">
                  <a:tint val="90000"/>
                  <a:alpha val="100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Flèche droite 5"/>
          <p:cNvSpPr/>
          <p:nvPr/>
        </p:nvSpPr>
        <p:spPr>
          <a:xfrm>
            <a:off x="609600" y="2209800"/>
            <a:ext cx="1143000" cy="952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333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</a:t>
            </a:r>
            <a:r>
              <a:rPr lang="fr-CA" dirty="0" smtClean="0"/>
              <a:t>9:</a:t>
            </a: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>Un autre type d’objet combiné</a:t>
            </a:r>
            <a:endParaRPr lang="fr-CA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1"/>
          <a:stretch/>
        </p:blipFill>
        <p:spPr bwMode="auto">
          <a:xfrm>
            <a:off x="1971674" y="1516856"/>
            <a:ext cx="5572125" cy="422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3245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13790" r="3333" b="5116"/>
          <a:stretch/>
        </p:blipFill>
        <p:spPr bwMode="auto">
          <a:xfrm>
            <a:off x="955040" y="990600"/>
            <a:ext cx="7386320" cy="54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3934691" y="3886200"/>
            <a:ext cx="637309" cy="1295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886200" y="5257800"/>
            <a:ext cx="190500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Permet de lire les composants du signal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6238009" y="3715434"/>
            <a:ext cx="637309" cy="1295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189518" y="5087034"/>
            <a:ext cx="1887682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Permet de modifier les composants du signal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>
            <a:stCxn id="13" idx="2"/>
          </p:cNvCxnSpPr>
          <p:nvPr/>
        </p:nvCxnSpPr>
        <p:spPr>
          <a:xfrm>
            <a:off x="4296641" y="1636931"/>
            <a:ext cx="503959" cy="12539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352800" y="990600"/>
            <a:ext cx="1887682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Transmets toutes les informations</a:t>
            </a:r>
            <a:endParaRPr lang="fr-CA" dirty="0">
              <a:solidFill>
                <a:schemeClr val="bg1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2133600" y="2133601"/>
            <a:ext cx="533400" cy="4903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52400" y="2467932"/>
            <a:ext cx="1887682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On lit l’image pour « ajouter » un cercle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70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Défi #2:</a:t>
            </a:r>
            <a:br>
              <a:rPr lang="fr-CA" dirty="0" smtClean="0"/>
            </a:br>
            <a:r>
              <a:rPr lang="fr-CA" dirty="0" smtClean="0"/>
              <a:t>Tracer à l’aide du clavier</a:t>
            </a:r>
            <a:endParaRPr lang="fr-CA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12379" r="29286"/>
          <a:stretch/>
        </p:blipFill>
        <p:spPr bwMode="auto">
          <a:xfrm>
            <a:off x="1752600" y="1447800"/>
            <a:ext cx="5455920" cy="495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#2:</a:t>
            </a:r>
            <a:br>
              <a:rPr lang="fr-CA" dirty="0"/>
            </a:br>
            <a:r>
              <a:rPr lang="fr-CA" dirty="0"/>
              <a:t>Tracer à l’aide du clavier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3" t="11738" r="30015" b="4426"/>
          <a:stretch/>
        </p:blipFill>
        <p:spPr bwMode="auto">
          <a:xfrm>
            <a:off x="1905000" y="1651000"/>
            <a:ext cx="5405120" cy="477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222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#2:</a:t>
            </a:r>
            <a:br>
              <a:rPr lang="fr-CA" dirty="0"/>
            </a:br>
            <a:r>
              <a:rPr lang="fr-CA" dirty="0"/>
              <a:t>Tracer à l’aide du clavier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" t="17584" r="21106" b="3935"/>
          <a:stretch/>
        </p:blipFill>
        <p:spPr bwMode="auto">
          <a:xfrm>
            <a:off x="2057400" y="1407161"/>
            <a:ext cx="5201920" cy="5117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132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#2:</a:t>
            </a:r>
            <a:br>
              <a:rPr lang="fr-CA" dirty="0"/>
            </a:br>
            <a:r>
              <a:rPr lang="fr-CA" dirty="0"/>
              <a:t>Tracer à l’aide du clavier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1" t="21375" r="28634"/>
          <a:stretch/>
        </p:blipFill>
        <p:spPr bwMode="auto">
          <a:xfrm>
            <a:off x="1828800" y="1676400"/>
            <a:ext cx="2343705" cy="383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7" t="21173" r="27787"/>
          <a:stretch/>
        </p:blipFill>
        <p:spPr bwMode="auto">
          <a:xfrm>
            <a:off x="4724400" y="1676400"/>
            <a:ext cx="2514600" cy="384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95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#2:</a:t>
            </a:r>
            <a:br>
              <a:rPr lang="fr-CA" dirty="0"/>
            </a:br>
            <a:r>
              <a:rPr lang="fr-CA" dirty="0"/>
              <a:t>Tracer à l’aide du clavier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1" t="27188" r="29892"/>
          <a:stretch/>
        </p:blipFill>
        <p:spPr bwMode="auto">
          <a:xfrm>
            <a:off x="4876800" y="1904581"/>
            <a:ext cx="2485747" cy="361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9" t="28437" r="28380"/>
          <a:stretch/>
        </p:blipFill>
        <p:spPr bwMode="auto">
          <a:xfrm>
            <a:off x="1447800" y="1904581"/>
            <a:ext cx="2530135" cy="345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46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17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Bouton d’arrêt</a:t>
            </a:r>
            <a:endParaRPr lang="fr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838325"/>
            <a:ext cx="596265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lipse 4"/>
          <p:cNvSpPr/>
          <p:nvPr/>
        </p:nvSpPr>
        <p:spPr>
          <a:xfrm>
            <a:off x="1714500" y="2611120"/>
            <a:ext cx="304800" cy="381000"/>
          </a:xfrm>
          <a:prstGeom prst="ellipse">
            <a:avLst/>
          </a:prstGeom>
          <a:gradFill>
            <a:gsLst>
              <a:gs pos="0">
                <a:schemeClr val="accent2">
                  <a:shade val="85000"/>
                  <a:alpha val="20000"/>
                </a:schemeClr>
              </a:gs>
              <a:gs pos="100000">
                <a:schemeClr val="accent2">
                  <a:tint val="90000"/>
                  <a:alpha val="100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Flèche droite 5"/>
          <p:cNvSpPr/>
          <p:nvPr/>
        </p:nvSpPr>
        <p:spPr>
          <a:xfrm>
            <a:off x="419100" y="2449830"/>
            <a:ext cx="1143000" cy="952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51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2: </a:t>
            </a:r>
            <a:br>
              <a:rPr lang="fr-CA" dirty="0" smtClean="0"/>
            </a:br>
            <a:r>
              <a:rPr lang="fr-CA" dirty="0" smtClean="0"/>
              <a:t>Contrôles et indicateurs</a:t>
            </a:r>
            <a:endParaRPr lang="fr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0" t="18871" r="6288" b="16090"/>
          <a:stretch/>
        </p:blipFill>
        <p:spPr bwMode="auto">
          <a:xfrm>
            <a:off x="838200" y="1676400"/>
            <a:ext cx="7433266" cy="374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20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2:</a:t>
            </a:r>
            <a:br>
              <a:rPr lang="fr-CA" dirty="0" smtClean="0"/>
            </a:br>
            <a:r>
              <a:rPr lang="fr-CA" dirty="0" smtClean="0"/>
              <a:t>Curiosité sur les boucles</a:t>
            </a:r>
            <a:endParaRPr lang="fr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5" t="25392" r="24848" b="31370"/>
          <a:stretch/>
        </p:blipFill>
        <p:spPr bwMode="auto">
          <a:xfrm>
            <a:off x="1143000" y="2057400"/>
            <a:ext cx="6997460" cy="319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66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3:</a:t>
            </a:r>
            <a:br>
              <a:rPr lang="fr-CA" dirty="0" smtClean="0"/>
            </a:br>
            <a:r>
              <a:rPr lang="fr-CA" dirty="0" smtClean="0"/>
              <a:t>Les facteurs d’échelle</a:t>
            </a:r>
            <a:endParaRPr lang="fr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3533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droite 3"/>
          <p:cNvSpPr/>
          <p:nvPr/>
        </p:nvSpPr>
        <p:spPr>
          <a:xfrm rot="13298703">
            <a:off x="5814037" y="5137643"/>
            <a:ext cx="1622523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Flèche droite 5"/>
          <p:cNvSpPr/>
          <p:nvPr/>
        </p:nvSpPr>
        <p:spPr>
          <a:xfrm rot="8312274">
            <a:off x="5793797" y="2356224"/>
            <a:ext cx="1622523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0714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 3:</a:t>
            </a:r>
            <a:br>
              <a:rPr lang="fr-CA" dirty="0" smtClean="0"/>
            </a:br>
            <a:r>
              <a:rPr lang="fr-CA" dirty="0" smtClean="0"/>
              <a:t>La solution -&gt; les mathématiques!</a:t>
            </a:r>
            <a:endParaRPr lang="fr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8044991" cy="36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>
            <a:off x="2971800" y="3486308"/>
            <a:ext cx="1066800" cy="1009492"/>
          </a:xfrm>
          <a:prstGeom prst="ellipse">
            <a:avLst/>
          </a:prstGeom>
          <a:solidFill>
            <a:srgbClr val="00B0F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Octobre 2011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Équipe 2626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514A5-A3C1-44B8-8605-A6871426B2D1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256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121</TotalTime>
  <Words>1294</Words>
  <Application>Microsoft Office PowerPoint</Application>
  <PresentationFormat>Affichage à l'écran (4:3)</PresentationFormat>
  <Paragraphs>316</Paragraphs>
  <Slides>46</Slides>
  <Notes>33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47" baseType="lpstr">
      <vt:lpstr>Horizon</vt:lpstr>
      <vt:lpstr>Exercices Labview</vt:lpstr>
      <vt:lpstr>Premier exercice: Allumer une lumière</vt:lpstr>
      <vt:lpstr>Premier exercice: Allumer une lumière</vt:lpstr>
      <vt:lpstr>Exécution en boucle</vt:lpstr>
      <vt:lpstr>Bouton d’arrêt</vt:lpstr>
      <vt:lpstr>exercice 2:  Contrôles et indicateurs</vt:lpstr>
      <vt:lpstr>Exercice 2: Curiosité sur les boucles</vt:lpstr>
      <vt:lpstr>Exercice 3: Les facteurs d’échelle</vt:lpstr>
      <vt:lpstr>Exercice 3: La solution -&gt; les mathématiques!</vt:lpstr>
      <vt:lpstr>exercice 4: Calculatrice élémentaire – V1</vt:lpstr>
      <vt:lpstr>exercice 4: Calculatrice élémentaire – V1</vt:lpstr>
      <vt:lpstr>exercice 4: Calculatrice élémentaire – V1</vt:lpstr>
      <vt:lpstr>exercice 4: Calculatrice élémentaire – V2</vt:lpstr>
      <vt:lpstr>exercice 4: Calculatrice élémentaire – V2</vt:lpstr>
      <vt:lpstr>exercice 4: Calculatrice élémentaire – V3</vt:lpstr>
      <vt:lpstr>exercice 4: Calculatrice élémentaire – V3</vt:lpstr>
      <vt:lpstr>exercice 4: Calculatrice élémentaire – V4</vt:lpstr>
      <vt:lpstr>exercice 4: Calculatrice élémentaire – V4</vt:lpstr>
      <vt:lpstr>Défi #1 – Partie 1: Le jeux du plus petit – plus grand</vt:lpstr>
      <vt:lpstr>Défi #1 – Partie 1: Le jeux du plus petit – plus grand</vt:lpstr>
      <vt:lpstr>Défi #1 – Partie 2: Le jeux du plus petit – plus grand</vt:lpstr>
      <vt:lpstr>Défi #1 – Partie 2: Le jeux du plus petit – plus grand</vt:lpstr>
      <vt:lpstr>Défi #1 – Partie 2: Le jeux du plus petit – plus grand</vt:lpstr>
      <vt:lpstr>Défi #1 – Partie 3: Le jeux du plus petit – plus grand</vt:lpstr>
      <vt:lpstr>Défi #1 – Partie 3: Le jeux du plus petit – plus grand</vt:lpstr>
      <vt:lpstr>Défi #1 – Partie 3: Le jeux du plus petit – plus grand</vt:lpstr>
      <vt:lpstr>Défi #1 – Partie 3: Le jeux du plus petit – plus grand</vt:lpstr>
      <vt:lpstr>Défi #1 – Partie 4: Le jeux du plus petit – plus grand</vt:lpstr>
      <vt:lpstr>Défi #1 – Partie 4: Le jeux du plus petit – plus grand</vt:lpstr>
      <vt:lpstr>Exercice 5: Utilisation des périphériques</vt:lpstr>
      <vt:lpstr>Exercice 5: Utilisation des périphériques</vt:lpstr>
      <vt:lpstr>Exercice 6: Les signaux combinés</vt:lpstr>
      <vt:lpstr>Exercice 6: Les signaux combinés</vt:lpstr>
      <vt:lpstr>Exercice 6: Les signaux combinés</vt:lpstr>
      <vt:lpstr>Exercice 7: Ralentir les boucles</vt:lpstr>
      <vt:lpstr>Exercice 7: Ralentir les boucles</vt:lpstr>
      <vt:lpstr>Exercice 7: Ralentir les boucles</vt:lpstr>
      <vt:lpstr>Exercice 8: Dessiner</vt:lpstr>
      <vt:lpstr>Exercice 8: Dessiner</vt:lpstr>
      <vt:lpstr>Exercice 9: Un autre type d’objet combiné</vt:lpstr>
      <vt:lpstr>Présentation PowerPoint</vt:lpstr>
      <vt:lpstr>Défi #2: Tracer à l’aide du clavier</vt:lpstr>
      <vt:lpstr>Défi #2: Tracer à l’aide du clavier</vt:lpstr>
      <vt:lpstr>Défi #2: Tracer à l’aide du clavier</vt:lpstr>
      <vt:lpstr>Défi #2: Tracer à l’aide du clavier</vt:lpstr>
      <vt:lpstr>Défi #2: Tracer à l’aide du clavier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Exercices Labview</dc:title>
  <dc:creator>Jean</dc:creator>
  <cp:lastModifiedBy>Jean</cp:lastModifiedBy>
  <cp:revision>22</cp:revision>
  <dcterms:created xsi:type="dcterms:W3CDTF">2011-10-28T17:03:41Z</dcterms:created>
  <dcterms:modified xsi:type="dcterms:W3CDTF">2011-10-31T12:52:43Z</dcterms:modified>
</cp:coreProperties>
</file>